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340" r:id="rId3"/>
    <p:sldId id="343" r:id="rId4"/>
    <p:sldId id="345" r:id="rId5"/>
    <p:sldId id="344" r:id="rId6"/>
  </p:sldIdLst>
  <p:sldSz cx="9144000" cy="5143500" type="screen16x9"/>
  <p:notesSz cx="6808788" cy="9939338"/>
  <p:defaultTextStyle>
    <a:defPPr>
      <a:defRPr lang="ru-RU"/>
    </a:defPPr>
    <a:lvl1pPr algn="l" defTabSz="8128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4813" indent="-46038" algn="l" defTabSz="8128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12800" indent="-98425" algn="l" defTabSz="8128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20788" indent="-147638" algn="l" defTabSz="8128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30363" indent="-198438" algn="l" defTabSz="8128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F0E6"/>
    <a:srgbClr val="0000FF"/>
    <a:srgbClr val="00FFFF"/>
    <a:srgbClr val="8CC4E6"/>
    <a:srgbClr val="C1F1F7"/>
    <a:srgbClr val="FF9B9B"/>
    <a:srgbClr val="FF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3830" autoAdjust="0"/>
  </p:normalViewPr>
  <p:slideViewPr>
    <p:cSldViewPr>
      <p:cViewPr>
        <p:scale>
          <a:sx n="133" d="100"/>
          <a:sy n="133" d="100"/>
        </p:scale>
        <p:origin x="-72" y="222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1936585516273763"/>
          <c:y val="2.2746706615694542E-2"/>
        </c:manualLayout>
      </c:layout>
      <c:overlay val="0"/>
    </c:title>
    <c:autoTitleDeleted val="0"/>
    <c:view3D>
      <c:rotX val="40"/>
      <c:rotY val="200"/>
      <c:depthPercent val="1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70620441451783289"/>
          <c:h val="0.98664257864069327"/>
        </c:manualLayout>
      </c:layout>
      <c:pie3DChart>
        <c:varyColors val="1"/>
        <c:ser>
          <c:idx val="0"/>
          <c:order val="0"/>
          <c:tx>
            <c:strRef>
              <c:f>Лист1!$B$4</c:f>
              <c:strCache>
                <c:ptCount val="1"/>
                <c:pt idx="0">
                  <c:v>Удельный вес поступлений %</c:v>
                </c:pt>
              </c:strCache>
            </c:strRef>
          </c:tx>
          <c:explosion val="18"/>
          <c:dLbls>
            <c:dLbl>
              <c:idx val="0"/>
              <c:layout>
                <c:manualLayout>
                  <c:x val="2.8938783772819256E-2"/>
                  <c:y val="-0.22785035097850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53759031332478E-2"/>
                  <c:y val="-8.8681535493678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716756213920091E-2"/>
                  <c:y val="-3.2852123863203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68002822603007E-2"/>
                  <c:y val="5.4854105632331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7628830436468074E-2"/>
                  <c:y val="1.3988674601934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3626932856087951E-2"/>
                  <c:y val="1.2938986436554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830761018246113E-2"/>
                  <c:y val="1.5265239348210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8907222088207166E-2"/>
                  <c:y val="2.8320955321550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283400597358085"/>
                  <c:y val="-4.317961603881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0.12810935045982039"/>
                  <c:y val="-0.10580962026916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600" baseline="0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Лист1!$A$5:$A$17</c:f>
              <c:strCache>
                <c:ptCount val="13"/>
                <c:pt idx="0">
                  <c:v>Налог на доходы физических лиц</c:v>
                </c:pt>
                <c:pt idx="1">
                  <c:v>Налог на прибыль</c:v>
                </c:pt>
                <c:pt idx="2">
                  <c:v>Налог на имущество организаций</c:v>
                </c:pt>
                <c:pt idx="3">
                  <c:v>Единый налог, взимаемый в связи с упрощенной системой налогообложения</c:v>
                </c:pt>
                <c:pt idx="4">
                  <c:v>Транспортный налог (всего)</c:v>
                </c:pt>
                <c:pt idx="5">
                  <c:v>Земельный налог</c:v>
                </c:pt>
                <c:pt idx="6">
                  <c:v>Единый налог на вмененный доход</c:v>
                </c:pt>
                <c:pt idx="7">
                  <c:v>Налог на имущество физических лиц</c:v>
                </c:pt>
                <c:pt idx="8">
                  <c:v>Акцизы</c:v>
                </c:pt>
                <c:pt idx="9">
                  <c:v>Единый сельскохозяйственный налог</c:v>
                </c:pt>
                <c:pt idx="10">
                  <c:v>Государственная пошлина</c:v>
                </c:pt>
                <c:pt idx="11">
                  <c:v>Налоги, сборы и платежи за пользование природными ресурсами</c:v>
                </c:pt>
                <c:pt idx="12">
                  <c:v>НДПИ </c:v>
                </c:pt>
              </c:strCache>
            </c:strRef>
          </c:cat>
          <c:val>
            <c:numRef>
              <c:f>Лист1!$B$5:$B$17</c:f>
              <c:numCache>
                <c:formatCode>0.0</c:formatCode>
                <c:ptCount val="13"/>
                <c:pt idx="0">
                  <c:v>42.815561708803514</c:v>
                </c:pt>
                <c:pt idx="1">
                  <c:v>28.424035392521777</c:v>
                </c:pt>
                <c:pt idx="2">
                  <c:v>12.825589525423908</c:v>
                </c:pt>
                <c:pt idx="3">
                  <c:v>4.9320808472257553</c:v>
                </c:pt>
                <c:pt idx="4">
                  <c:v>3.4198369724778788</c:v>
                </c:pt>
                <c:pt idx="5">
                  <c:v>2.2668429101696757</c:v>
                </c:pt>
                <c:pt idx="6">
                  <c:v>1.7117149589284435</c:v>
                </c:pt>
                <c:pt idx="7">
                  <c:v>1.5494957113392791</c:v>
                </c:pt>
                <c:pt idx="8">
                  <c:v>0.8041197964925515</c:v>
                </c:pt>
                <c:pt idx="9">
                  <c:v>0.55241311574945895</c:v>
                </c:pt>
                <c:pt idx="10">
                  <c:v>0.4786563577678512</c:v>
                </c:pt>
                <c:pt idx="11">
                  <c:v>9.0032353293903494E-2</c:v>
                </c:pt>
                <c:pt idx="12">
                  <c:v>8.6953750718114273E-2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298719319811232"/>
          <c:y val="0.21507996198732782"/>
          <c:w val="0.2840459981488983"/>
          <c:h val="0.75745309126101079"/>
        </c:manualLayout>
      </c:layout>
      <c:overlay val="0"/>
      <c:spPr>
        <a:ln w="3175"/>
      </c:spPr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 defTabSz="105484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 defTabSz="105484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92B1B8-8A12-4C16-8E35-997CD05B64C9}" type="datetimeFigureOut">
              <a:rPr lang="ru-RU"/>
              <a:pPr>
                <a:defRPr/>
              </a:pPr>
              <a:t>07.09.2018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2473" tIns="46237" rIns="92473" bIns="4623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 defTabSz="105484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51162" cy="496887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 defTabSz="105484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3B196E-1E73-4A83-8D59-2B8B6EE492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557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2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813" algn="l" defTabSz="812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2800" algn="l" defTabSz="812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0788" algn="l" defTabSz="812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0363" algn="l" defTabSz="8128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9941" algn="l" defTabSz="8159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7930" algn="l" defTabSz="8159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5919" algn="l" defTabSz="8159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3907" algn="l" defTabSz="8159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522768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8488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F958-AE34-47D5-91DA-9634D292DD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7408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D5DD9-D854-4CF7-9661-1A9E1916FC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41105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08361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2953943"/>
            <a:ext cx="4038600" cy="16406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2953943"/>
            <a:ext cx="4038600" cy="16406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816265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1F943-E60E-4614-8EEE-0FD85AD0B3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5900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3"/>
            <a:ext cx="7320689" cy="3621940"/>
          </a:xfrm>
        </p:spPr>
        <p:txBody>
          <a:bodyPr/>
          <a:lstStyle>
            <a:lvl1pPr marL="284494" indent="0">
              <a:buFontTx/>
              <a:buNone/>
              <a:defRPr b="1">
                <a:latin typeface="+mj-lt"/>
              </a:defRPr>
            </a:lvl1pPr>
            <a:lvl2pPr marL="284494" indent="0">
              <a:defRPr>
                <a:latin typeface="+mj-lt"/>
              </a:defRPr>
            </a:lvl2pPr>
            <a:lvl3pPr marL="491962" indent="-203742">
              <a:defRPr>
                <a:latin typeface="+mj-lt"/>
              </a:defRPr>
            </a:lvl3pPr>
            <a:lvl4pPr marL="0" indent="282009">
              <a:defRPr>
                <a:latin typeface="+mj-lt"/>
              </a:defRPr>
            </a:lvl4pPr>
            <a:lvl5pPr marL="1123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8162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8BCE6-7647-4DC9-947A-F77AF0D330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287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2572291"/>
            <a:ext cx="7320689" cy="22548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3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6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79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9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0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9362-B506-44E3-9F8D-059B34B852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9182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2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0F5B-67F3-4E47-90A9-D2C19BA28E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5042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1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3" indent="0">
              <a:buNone/>
              <a:defRPr sz="1800" b="1"/>
            </a:lvl2pPr>
            <a:lvl3pPr marL="816265" indent="0">
              <a:buNone/>
              <a:defRPr sz="1600" b="1"/>
            </a:lvl3pPr>
            <a:lvl4pPr marL="1224396" indent="0">
              <a:buNone/>
              <a:defRPr sz="1400" b="1"/>
            </a:lvl4pPr>
            <a:lvl5pPr marL="1632529" indent="0">
              <a:buNone/>
              <a:defRPr sz="1400" b="1"/>
            </a:lvl5pPr>
            <a:lvl6pPr marL="2040662" indent="0">
              <a:buNone/>
              <a:defRPr sz="1400" b="1"/>
            </a:lvl6pPr>
            <a:lvl7pPr marL="2448794" indent="0">
              <a:buNone/>
              <a:defRPr sz="1400" b="1"/>
            </a:lvl7pPr>
            <a:lvl8pPr marL="2856927" indent="0">
              <a:buNone/>
              <a:defRPr sz="1400" b="1"/>
            </a:lvl8pPr>
            <a:lvl9pPr marL="3265059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3" indent="0">
              <a:buNone/>
              <a:defRPr sz="1800" b="1"/>
            </a:lvl2pPr>
            <a:lvl3pPr marL="816265" indent="0">
              <a:buNone/>
              <a:defRPr sz="1600" b="1"/>
            </a:lvl3pPr>
            <a:lvl4pPr marL="1224396" indent="0">
              <a:buNone/>
              <a:defRPr sz="1400" b="1"/>
            </a:lvl4pPr>
            <a:lvl5pPr marL="1632529" indent="0">
              <a:buNone/>
              <a:defRPr sz="1400" b="1"/>
            </a:lvl5pPr>
            <a:lvl6pPr marL="2040662" indent="0">
              <a:buNone/>
              <a:defRPr sz="1400" b="1"/>
            </a:lvl6pPr>
            <a:lvl7pPr marL="2448794" indent="0">
              <a:buNone/>
              <a:defRPr sz="1400" b="1"/>
            </a:lvl7pPr>
            <a:lvl8pPr marL="2856927" indent="0">
              <a:buNone/>
              <a:defRPr sz="1400" b="1"/>
            </a:lvl8pPr>
            <a:lvl9pPr marL="3265059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080D-2BED-465E-BE5F-106CC03AE2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6934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B81DA-2669-4E3F-8278-ED175BF33C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8707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89913" y="4405313"/>
            <a:ext cx="568325" cy="488950"/>
          </a:xfrm>
        </p:spPr>
        <p:txBody>
          <a:bodyPr/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90F562B8-AC33-4406-A513-6B32E5E0C2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299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33" indent="0">
              <a:buNone/>
              <a:defRPr sz="1100"/>
            </a:lvl2pPr>
            <a:lvl3pPr marL="816265" indent="0">
              <a:buNone/>
              <a:defRPr sz="900"/>
            </a:lvl3pPr>
            <a:lvl4pPr marL="1224396" indent="0">
              <a:buNone/>
              <a:defRPr sz="800"/>
            </a:lvl4pPr>
            <a:lvl5pPr marL="1632529" indent="0">
              <a:buNone/>
              <a:defRPr sz="800"/>
            </a:lvl5pPr>
            <a:lvl6pPr marL="2040662" indent="0">
              <a:buNone/>
              <a:defRPr sz="800"/>
            </a:lvl6pPr>
            <a:lvl7pPr marL="2448794" indent="0">
              <a:buNone/>
              <a:defRPr sz="800"/>
            </a:lvl7pPr>
            <a:lvl8pPr marL="2856927" indent="0">
              <a:buNone/>
              <a:defRPr sz="800"/>
            </a:lvl8pPr>
            <a:lvl9pPr marL="326505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518F0-7333-4F8F-AFA9-010CF4FE69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5772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08133" indent="0">
              <a:buNone/>
              <a:defRPr sz="2500"/>
            </a:lvl2pPr>
            <a:lvl3pPr marL="816265" indent="0">
              <a:buNone/>
              <a:defRPr sz="2100"/>
            </a:lvl3pPr>
            <a:lvl4pPr marL="1224396" indent="0">
              <a:buNone/>
              <a:defRPr sz="1800"/>
            </a:lvl4pPr>
            <a:lvl5pPr marL="1632529" indent="0">
              <a:buNone/>
              <a:defRPr sz="1800"/>
            </a:lvl5pPr>
            <a:lvl6pPr marL="2040662" indent="0">
              <a:buNone/>
              <a:defRPr sz="1800"/>
            </a:lvl6pPr>
            <a:lvl7pPr marL="2448794" indent="0">
              <a:buNone/>
              <a:defRPr sz="1800"/>
            </a:lvl7pPr>
            <a:lvl8pPr marL="2856927" indent="0">
              <a:buNone/>
              <a:defRPr sz="1800"/>
            </a:lvl8pPr>
            <a:lvl9pPr marL="3265059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33" indent="0">
              <a:buNone/>
              <a:defRPr sz="1100"/>
            </a:lvl2pPr>
            <a:lvl3pPr marL="816265" indent="0">
              <a:buNone/>
              <a:defRPr sz="900"/>
            </a:lvl3pPr>
            <a:lvl4pPr marL="1224396" indent="0">
              <a:buNone/>
              <a:defRPr sz="800"/>
            </a:lvl4pPr>
            <a:lvl5pPr marL="1632529" indent="0">
              <a:buNone/>
              <a:defRPr sz="800"/>
            </a:lvl5pPr>
            <a:lvl6pPr marL="2040662" indent="0">
              <a:buNone/>
              <a:defRPr sz="800"/>
            </a:lvl6pPr>
            <a:lvl7pPr marL="2448794" indent="0">
              <a:buNone/>
              <a:defRPr sz="800"/>
            </a:lvl7pPr>
            <a:lvl8pPr marL="2856927" indent="0">
              <a:buNone/>
              <a:defRPr sz="800"/>
            </a:lvl8pPr>
            <a:lvl9pPr marL="326505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468C9-B27C-48C9-9957-6ED6E1AF69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1403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6713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7" tIns="40814" rIns="81627" bIns="408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7" tIns="40814" rIns="81627" bIns="408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8850"/>
            <a:ext cx="2133600" cy="273050"/>
          </a:xfrm>
          <a:prstGeom prst="rect">
            <a:avLst/>
          </a:prstGeom>
        </p:spPr>
        <p:txBody>
          <a:bodyPr vert="horz" wrap="square" lIns="81627" tIns="40814" rIns="81627" bIns="40814" numCol="1" anchor="ctr" anchorCtr="0" compatLnSpc="1">
            <a:prstTxWarp prst="textNoShape">
              <a:avLst/>
            </a:prstTxWarp>
          </a:bodyPr>
          <a:lstStyle>
            <a:lvl1pPr defTabSz="815923">
              <a:defRPr sz="1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2613" y="4768850"/>
            <a:ext cx="2898775" cy="273050"/>
          </a:xfrm>
          <a:prstGeom prst="rect">
            <a:avLst/>
          </a:prstGeom>
        </p:spPr>
        <p:txBody>
          <a:bodyPr vert="horz" wrap="square" lIns="81627" tIns="40814" rIns="81627" bIns="40814" numCol="1" anchor="ctr" anchorCtr="0" compatLnSpc="1">
            <a:prstTxWarp prst="textNoShape">
              <a:avLst/>
            </a:prstTxWarp>
          </a:bodyPr>
          <a:lstStyle>
            <a:lvl1pPr algn="ctr" defTabSz="815923">
              <a:defRPr sz="1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4530725"/>
            <a:ext cx="619125" cy="474663"/>
          </a:xfrm>
          <a:prstGeom prst="rect">
            <a:avLst/>
          </a:prstGeom>
        </p:spPr>
        <p:txBody>
          <a:bodyPr vert="horz" lIns="81627" tIns="40814" rIns="81627" bIns="40814" rtlCol="0" anchor="ctr">
            <a:normAutofit/>
          </a:bodyPr>
          <a:lstStyle>
            <a:lvl1pPr algn="ctr" defTabSz="816265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1CFF587-EAE4-4E17-B326-9C9F3BAC55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61" r:id="rId2"/>
    <p:sldLayoutId id="2147484362" r:id="rId3"/>
    <p:sldLayoutId id="2147484363" r:id="rId4"/>
    <p:sldLayoutId id="2147484355" r:id="rId5"/>
    <p:sldLayoutId id="2147484364" r:id="rId6"/>
    <p:sldLayoutId id="2147484365" r:id="rId7"/>
    <p:sldLayoutId id="2147484356" r:id="rId8"/>
    <p:sldLayoutId id="2147484357" r:id="rId9"/>
    <p:sldLayoutId id="2147484358" r:id="rId10"/>
    <p:sldLayoutId id="2147484359" r:id="rId11"/>
    <p:sldLayoutId id="2147484366" r:id="rId12"/>
  </p:sldLayoutIdLst>
  <p:transition/>
  <p:hf hdr="0" ftr="0" dt="0"/>
  <p:txStyles>
    <p:titleStyle>
      <a:lvl1pPr algn="l" defTabSz="814388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4388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4388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4388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792" algn="l" defTabSz="816211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5582" algn="l" defTabSz="816211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3373" algn="l" defTabSz="816211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31165" algn="l" defTabSz="816211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2575" indent="-282575" algn="l" defTabSz="814388" rtl="0" eaLnBrk="0" fontAlgn="base" hangingPunct="0">
        <a:spcBef>
          <a:spcPct val="20000"/>
        </a:spcBef>
        <a:spcAft>
          <a:spcPct val="0"/>
        </a:spcAft>
        <a:buFont typeface="+mj-lt"/>
        <a:defRPr sz="2800" kern="1200">
          <a:solidFill>
            <a:srgbClr val="005AA9"/>
          </a:solidFill>
          <a:latin typeface="+mj-lt"/>
          <a:ea typeface="+mn-ea"/>
          <a:cs typeface="+mn-cs"/>
        </a:defRPr>
      </a:lvl1pPr>
      <a:lvl2pPr marL="282575" indent="73025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1613" algn="l" defTabSz="8143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rgbClr val="504F53"/>
          </a:solidFill>
          <a:latin typeface="+mj-lt"/>
          <a:ea typeface="+mn-ea"/>
          <a:cs typeface="+mn-cs"/>
        </a:defRPr>
      </a:lvl3pPr>
      <a:lvl4pPr marL="1250950" indent="-968375" algn="just" defTabSz="814388" rtl="0" eaLnBrk="0" fontAlgn="base" hangingPunct="0">
        <a:lnSpc>
          <a:spcPts val="1400"/>
        </a:lnSpc>
        <a:spcBef>
          <a:spcPts val="313"/>
        </a:spcBef>
        <a:spcAft>
          <a:spcPct val="0"/>
        </a:spcAft>
        <a:buFont typeface="Arial" pitchFamily="34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0775" indent="306388" algn="l" defTabSz="814388" rtl="0" eaLnBrk="0" fontAlgn="base" hangingPunct="0">
        <a:lnSpc>
          <a:spcPts val="1400"/>
        </a:lnSpc>
        <a:spcBef>
          <a:spcPts val="313"/>
        </a:spcBef>
        <a:spcAft>
          <a:spcPct val="0"/>
        </a:spcAft>
        <a:buFont typeface="Arial" pitchFamily="34" charset="0"/>
        <a:defRPr sz="11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728" indent="-204066" algn="l" defTabSz="81626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860" indent="-204066" algn="l" defTabSz="81626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993" indent="-204066" algn="l" defTabSz="81626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125" indent="-204066" algn="l" defTabSz="81626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33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65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396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29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662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794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27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059" algn="l" defTabSz="8162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388F3B38DEEC71BDB48CD116FC078C4C70B8180785F7EDA1232A93459EB9FBE544F013B336742XC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747713" y="2620963"/>
            <a:ext cx="7772400" cy="1101725"/>
          </a:xfrm>
        </p:spPr>
        <p:txBody>
          <a:bodyPr>
            <a:noAutofit/>
          </a:bodyPr>
          <a:lstStyle/>
          <a:p>
            <a:pPr algn="ctr" defTabSz="816211" eaLnBrk="1" hangingPunct="1">
              <a:lnSpc>
                <a:spcPct val="150000"/>
              </a:lnSpc>
              <a:defRPr/>
            </a:pPr>
            <a: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Начальник отдела налогообложения доходов физических лиц</a:t>
            </a:r>
            <a: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и администрирования страховых взносов </a:t>
            </a:r>
            <a:br>
              <a:rPr lang="ru-RU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Борзов Александр Викторович</a:t>
            </a:r>
            <a: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C8F0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dirty="0"/>
              <a:t>Соблюдение требований, установленных Налоговым кодексом Российской Федерации при определения  налоговой </a:t>
            </a:r>
            <a:r>
              <a:rPr lang="ru-RU" sz="1400" dirty="0" smtClean="0"/>
              <a:t>базы </a:t>
            </a:r>
            <a:r>
              <a:rPr lang="ru-RU" sz="1400" dirty="0"/>
              <a:t>для исчисления страховых взносов лицами, производящими выплаты и иные вознаграждения физическим лицам</a:t>
            </a:r>
            <a:endParaRPr lang="ru-RU" sz="1400" dirty="0">
              <a:solidFill>
                <a:srgbClr val="C8F0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7975" y="1738313"/>
            <a:ext cx="3571875" cy="685800"/>
          </a:xfrm>
          <a:prstGeom prst="rect">
            <a:avLst/>
          </a:prstGeom>
        </p:spPr>
        <p:txBody>
          <a:bodyPr lIns="81598" tIns="40799" rIns="81598" bIns="40799" anchor="ctr"/>
          <a:lstStyle/>
          <a:p>
            <a:pPr algn="ctr" defTabSz="815977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УПРАВЛЕНИЕ ФЕДЕРАЛЬНОЙ НАЛОГОВОЙ СЛУЖБЫ ПО САРАТОВСКОЙ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67700" y="4497388"/>
            <a:ext cx="619125" cy="474662"/>
          </a:xfrm>
        </p:spPr>
        <p:txBody>
          <a:bodyPr/>
          <a:lstStyle/>
          <a:p>
            <a:pPr>
              <a:defRPr/>
            </a:pPr>
            <a:fld id="{7EA7512E-51B4-4988-9619-4387E5CF6D6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2804" y="367516"/>
            <a:ext cx="8004690" cy="881694"/>
          </a:xfrm>
          <a:prstGeom prst="roundRect">
            <a:avLst/>
          </a:prstGeom>
          <a:noFill/>
          <a:ln w="114300"/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sz="2200" dirty="0">
                <a:solidFill>
                  <a:srgbClr val="0000FF"/>
                </a:solidFill>
              </a:rPr>
              <a:t>  </a:t>
            </a:r>
            <a:r>
              <a:rPr lang="ru-RU" sz="1800" dirty="0">
                <a:solidFill>
                  <a:srgbClr val="0000FF"/>
                </a:solidFill>
              </a:rPr>
              <a:t>Расчет по страховым взносам – представляют в налоговый орган ежеквартально до 30-го числа месяца, следующего за расчетным или отчетным периодом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364038" y="1244600"/>
            <a:ext cx="415925" cy="279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6506" y="1543108"/>
            <a:ext cx="8435712" cy="6220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b="1" dirty="0"/>
              <a:t> Лица, производящие выплаты и иные вознаграждения физическим лицам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18299" y="2386385"/>
            <a:ext cx="4063919" cy="1374456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sz="1400" b="1" dirty="0">
                <a:solidFill>
                  <a:srgbClr val="0000FF"/>
                </a:solidFill>
              </a:rPr>
              <a:t>Индивидуальные предприниматели и физические лица, не являющиеся индивидуальными предпринимателями</a:t>
            </a:r>
            <a:r>
              <a:rPr lang="ru-RU" sz="1400" dirty="0">
                <a:solidFill>
                  <a:srgbClr val="0000FF"/>
                </a:solidFill>
              </a:rPr>
              <a:t>, представляют расчет по страховым взносам в налоговый орган по месту жительства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6506" y="2386385"/>
            <a:ext cx="3940770" cy="135706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sz="1300" b="1" dirty="0">
                <a:solidFill>
                  <a:srgbClr val="0000FF"/>
                </a:solidFill>
              </a:rPr>
              <a:t>Организации</a:t>
            </a:r>
            <a:r>
              <a:rPr lang="ru-RU" sz="1300" dirty="0">
                <a:solidFill>
                  <a:srgbClr val="0000FF"/>
                </a:solidFill>
              </a:rPr>
              <a:t> в налоговый орган по месту нахождения организации и по месту нахождения обособленных подразделений организаций, которые начисляют выплаты и иные вознаграждения в пользу физических лиц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4379" y="4082817"/>
            <a:ext cx="7388944" cy="817947"/>
          </a:xfrm>
          <a:prstGeom prst="rect">
            <a:avLst/>
          </a:prstGeom>
          <a:noFill/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defTabSz="814969">
              <a:defRPr/>
            </a:pPr>
            <a:r>
              <a:rPr lang="ru-RU" u="sng" dirty="0">
                <a:solidFill>
                  <a:srgbClr val="0000FF"/>
                </a:solidFill>
                <a:hlinkClick r:id="rId2"/>
              </a:rPr>
              <a:t>Меры ответственности:</a:t>
            </a:r>
            <a:r>
              <a:rPr lang="ru-RU" dirty="0">
                <a:solidFill>
                  <a:srgbClr val="0000FF"/>
                </a:solidFill>
              </a:rPr>
              <a:t> ст. 119,ст. 119.1,  ст. 126, ст. 122 НК РФ</a:t>
            </a:r>
            <a:endParaRPr lang="ru-RU" u="sng" dirty="0">
              <a:solidFill>
                <a:srgbClr val="0000FF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713538" y="2152650"/>
            <a:ext cx="274637" cy="23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endParaRPr lang="ru-RU" dirty="0"/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4431506" y="805657"/>
            <a:ext cx="280987" cy="6159500"/>
          </a:xfrm>
          <a:prstGeom prst="leftBrace">
            <a:avLst>
              <a:gd name="adj1" fmla="val 8333"/>
              <a:gd name="adj2" fmla="val 49599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2243138" y="2141538"/>
            <a:ext cx="276225" cy="231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D5A41-E596-4C2C-A6A8-65500EDFCC4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</p:nvPr>
        </p:nvGraphicFramePr>
        <p:xfrm>
          <a:off x="822634" y="269550"/>
          <a:ext cx="7320902" cy="4557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26EBD6-3102-4507-A34E-A377C6F3CFF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1230" y="465482"/>
            <a:ext cx="8066264" cy="4519630"/>
          </a:xfrm>
          <a:prstGeom prst="rect">
            <a:avLst/>
          </a:prstGeom>
        </p:spPr>
        <p:txBody>
          <a:bodyPr lIns="71559" tIns="35778" rIns="71559" bIns="35778">
            <a:spAutoFit/>
          </a:bodyPr>
          <a:lstStyle/>
          <a:p>
            <a:pPr algn="ctr" defTabSz="814969">
              <a:defRPr/>
            </a:pPr>
            <a:r>
              <a:rPr lang="ru-RU" sz="3100" b="1" dirty="0">
                <a:solidFill>
                  <a:srgbClr val="0000FF"/>
                </a:solidFill>
              </a:rPr>
              <a:t>Результат работы комиссий по легализации налоговых баз – </a:t>
            </a:r>
          </a:p>
          <a:p>
            <a:pPr algn="ctr" defTabSz="814969">
              <a:defRPr/>
            </a:pPr>
            <a:endParaRPr lang="en-US" sz="3100" b="1" dirty="0">
              <a:solidFill>
                <a:srgbClr val="0000FF"/>
              </a:solidFill>
            </a:endParaRPr>
          </a:p>
          <a:p>
            <a:pPr algn="ctr" defTabSz="814969">
              <a:defRPr/>
            </a:pPr>
            <a:r>
              <a:rPr lang="ru-RU" sz="2800" b="1" dirty="0">
                <a:solidFill>
                  <a:srgbClr val="0000FF"/>
                </a:solidFill>
              </a:rPr>
              <a:t>Дополнительное поступление в бюджет налога на доходы физических лиц </a:t>
            </a:r>
            <a:r>
              <a:rPr lang="ru-RU" sz="2800" b="1" dirty="0">
                <a:solidFill>
                  <a:srgbClr val="0000FF"/>
                </a:solidFill>
              </a:rPr>
              <a:t>144,9 </a:t>
            </a:r>
            <a:r>
              <a:rPr lang="ru-RU" sz="2800" b="1" dirty="0">
                <a:solidFill>
                  <a:srgbClr val="0000FF"/>
                </a:solidFill>
              </a:rPr>
              <a:t>млн. руб., страховых взносов во внебюджетные фонды </a:t>
            </a:r>
            <a:r>
              <a:rPr lang="ru-RU" sz="2800" b="1" dirty="0">
                <a:solidFill>
                  <a:srgbClr val="0000FF"/>
                </a:solidFill>
              </a:rPr>
              <a:t>408,8 </a:t>
            </a:r>
            <a:r>
              <a:rPr lang="ru-RU" sz="2800" b="1" dirty="0">
                <a:solidFill>
                  <a:srgbClr val="0000FF"/>
                </a:solidFill>
              </a:rPr>
              <a:t>млн. руб. Повышение размера оплаты труда </a:t>
            </a:r>
            <a:r>
              <a:rPr lang="ru-RU" sz="2800" b="1" dirty="0">
                <a:solidFill>
                  <a:srgbClr val="0000FF"/>
                </a:solidFill>
              </a:rPr>
              <a:t>2623 </a:t>
            </a:r>
            <a:r>
              <a:rPr lang="ru-RU" sz="2800" b="1" dirty="0">
                <a:solidFill>
                  <a:srgbClr val="0000FF"/>
                </a:solidFill>
              </a:rPr>
              <a:t>юридическими лицами и индивидуальными предпринимателями. Вывод из нелегального сектора </a:t>
            </a:r>
            <a:r>
              <a:rPr lang="ru-RU" sz="2800" b="1" dirty="0">
                <a:solidFill>
                  <a:srgbClr val="0000FF"/>
                </a:solidFill>
              </a:rPr>
              <a:t>7,9 </a:t>
            </a:r>
            <a:r>
              <a:rPr lang="ru-RU" sz="2800" b="1" dirty="0">
                <a:solidFill>
                  <a:srgbClr val="0000FF"/>
                </a:solidFill>
              </a:rPr>
              <a:t>тысяч работников. 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9E8309-C84A-4D0B-8BE5-2D62D2764FF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4441" y="604350"/>
            <a:ext cx="2492472" cy="9877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  <a:latin typeface="+mj-lt"/>
                <a:ea typeface="Batang" panose="02030600000101010101" pitchFamily="18" charset="-127"/>
              </a:rPr>
              <a:t>Принцип единства налогов и сборов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775" y="1728788"/>
            <a:ext cx="2492375" cy="9699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sz="1400" dirty="0">
                <a:solidFill>
                  <a:schemeClr val="tx1"/>
                </a:solidFill>
              </a:rPr>
              <a:t>Принцип единства экономического пространства РФ и единства налоговой политики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0350" y="2890838"/>
            <a:ext cx="2463800" cy="9556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определенности налоговой обязанности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2575" y="4033838"/>
            <a:ext cx="2441575" cy="9937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презумпции толкования в пользу налогоплательщика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41688" y="604838"/>
            <a:ext cx="2460625" cy="9858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законности налогообложения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84925" y="604838"/>
            <a:ext cx="2443163" cy="98583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всеобщности равенства налогообложения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19850" y="1728788"/>
            <a:ext cx="2454275" cy="9858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справедливости налогообложения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19850" y="2890838"/>
            <a:ext cx="2459038" cy="955675"/>
          </a:xfrm>
          <a:prstGeom prst="roundRect">
            <a:avLst/>
          </a:prstGeom>
          <a:solidFill>
            <a:srgbClr val="C1F1F7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публичности налогообложения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19850" y="4057650"/>
            <a:ext cx="2459038" cy="969963"/>
          </a:xfrm>
          <a:prstGeom prst="roundRect">
            <a:avLst/>
          </a:prstGeom>
          <a:gradFill flip="none" rotWithShape="1">
            <a:gsLst>
              <a:gs pos="0">
                <a:srgbClr val="8CC4E6">
                  <a:tint val="66000"/>
                  <a:satMod val="160000"/>
                </a:srgbClr>
              </a:gs>
              <a:gs pos="12000">
                <a:srgbClr val="8CC4E6">
                  <a:tint val="44500"/>
                  <a:satMod val="160000"/>
                </a:srgbClr>
              </a:gs>
              <a:gs pos="92917">
                <a:schemeClr val="bg1"/>
              </a:gs>
              <a:gs pos="76000">
                <a:srgbClr val="8CC4E6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установления налогов и сборов в должной правовой процедуре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1688" y="4033838"/>
            <a:ext cx="2460625" cy="979487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r>
              <a:rPr lang="ru-RU" dirty="0">
                <a:solidFill>
                  <a:schemeClr val="tx1"/>
                </a:solidFill>
              </a:rPr>
              <a:t>Принцип экономической обоснованности налогообложения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24150" y="2101850"/>
            <a:ext cx="3695700" cy="12255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59" tIns="35778" rIns="71559" bIns="35778" anchor="ctr"/>
          <a:lstStyle/>
          <a:p>
            <a:pPr algn="ctr" defTabSz="814969">
              <a:defRPr/>
            </a:pPr>
            <a:endParaRPr lang="ru-RU" sz="3100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1616" y="2032937"/>
            <a:ext cx="3879196" cy="1503416"/>
          </a:xfrm>
          <a:prstGeom prst="rect">
            <a:avLst/>
          </a:prstGeom>
          <a:noFill/>
        </p:spPr>
        <p:txBody>
          <a:bodyPr lIns="71559" tIns="35778" rIns="71559" bIns="3577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814969">
              <a:defRPr/>
            </a:pPr>
            <a:r>
              <a:rPr lang="ru-RU" sz="3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принципы налогообложения </a:t>
            </a:r>
            <a:endParaRPr lang="en-US" sz="31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defTabSz="814969">
              <a:defRPr/>
            </a:pPr>
            <a:r>
              <a:rPr lang="ru-RU" sz="3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России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45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9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950"/>
                            </p:stCondLst>
                            <p:childTnLst>
                              <p:par>
                                <p:cTn id="71" presetID="42" presetClass="entr" presetSubtype="0" fill="hold" grpId="0" nodeType="after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77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78" dur="355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6494</TotalTime>
  <Words>229</Words>
  <Application>Microsoft Office PowerPoint</Application>
  <PresentationFormat>Экран (16:9)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Arial</vt:lpstr>
      <vt:lpstr>+mj-lt</vt:lpstr>
      <vt:lpstr>Times New Roman</vt:lpstr>
      <vt:lpstr>Batang</vt:lpstr>
      <vt:lpstr>Present_FNS2012_A4</vt:lpstr>
      <vt:lpstr>   Начальник отдела налогообложения доходов физических лиц и администрирования страховых взносов  Борзов Александр Викторович Соблюдение требований, установленных Налоговым кодексом Российской Федерации при определения  налоговой базы для исчисления страховых взносов лицами, производящими выплаты и иные вознаграждения физическим лицам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(6400-00-857) Ходосова Анастасия Владимировна</dc:creator>
  <cp:lastModifiedBy>6400-00-889 Сметанников Сергей Станеславович</cp:lastModifiedBy>
  <cp:revision>400</cp:revision>
  <cp:lastPrinted>2018-02-22T10:15:38Z</cp:lastPrinted>
  <dcterms:created xsi:type="dcterms:W3CDTF">2013-04-15T08:51:29Z</dcterms:created>
  <dcterms:modified xsi:type="dcterms:W3CDTF">2018-09-07T07:35:19Z</dcterms:modified>
</cp:coreProperties>
</file>